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3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8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79" r:id="rId20"/>
    <p:sldId id="275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38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17.05.2009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5/17/2009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researcharchive.vuw.ac.nz/bitstream/handle/10063/877/thesis.pdf" TargetMode="External"/><Relationship Id="rId3" Type="http://schemas.openxmlformats.org/officeDocument/2006/relationships/hyperlink" Target="http://www4.informatik.tu-muenchen.de/lehre/vorlesungen/vse/WS2004/1999_Standish_Chaos.pdf" TargetMode="External"/><Relationship Id="rId7" Type="http://schemas.openxmlformats.org/officeDocument/2006/relationships/hyperlink" Target="http://blog.aspiring-technology.com/file.axd?file=Continuous+Integration+at+Enterprise+Scale.pdf" TargetMode="External"/><Relationship Id="rId2" Type="http://schemas.openxmlformats.org/officeDocument/2006/relationships/hyperlink" Target="http://www.standishgroup.com/newsroom/chaos_2009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llaboration.csc.ncsu.edu/laurie/Papers/williamsltestDrivenDevelopment.pdf" TargetMode="External"/><Relationship Id="rId5" Type="http://schemas.openxmlformats.org/officeDocument/2006/relationships/hyperlink" Target="http://iit-iti.nrc-cnrc.gc.ca/iit-publications-iti/docs/NRC-47445.pdf" TargetMode="External"/><Relationship Id="rId4" Type="http://schemas.openxmlformats.org/officeDocument/2006/relationships/hyperlink" Target="http://collaboration.csc.ncsu.edu/laurie/Papers/XPSardinia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http://blog.byndyu.ru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9273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Сплачивание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1038" name="Picture 14" descr="C:\Temp\msohtmlclip1\01\clip_image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1695449"/>
            <a:ext cx="1219745" cy="514351"/>
          </a:xfrm>
          <a:prstGeom prst="rect">
            <a:avLst/>
          </a:prstGeom>
          <a:noFill/>
        </p:spPr>
      </p:pic>
      <p:pic>
        <p:nvPicPr>
          <p:cNvPr id="1040" name="Picture 16" descr="C:\Temp\msohtmlclip1\01\clip_image0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3048000"/>
            <a:ext cx="778873" cy="1183006"/>
          </a:xfrm>
          <a:prstGeom prst="rect">
            <a:avLst/>
          </a:prstGeom>
          <a:noFill/>
        </p:spPr>
      </p:pic>
      <p:pic>
        <p:nvPicPr>
          <p:cNvPr id="1042" name="Picture 18" descr="C:\Temp\msohtmlclip1\01\clip_image0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5715000"/>
            <a:ext cx="1131571" cy="859700"/>
          </a:xfrm>
          <a:prstGeom prst="rect">
            <a:avLst/>
          </a:prstGeom>
          <a:noFill/>
        </p:spPr>
      </p:pic>
      <p:pic>
        <p:nvPicPr>
          <p:cNvPr id="1044" name="Picture 20" descr="C:\Temp\msohtmlclip1\01\clip_image00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0" y="5642065"/>
            <a:ext cx="1116874" cy="911135"/>
          </a:xfrm>
          <a:prstGeom prst="rect">
            <a:avLst/>
          </a:prstGeom>
          <a:noFill/>
        </p:spPr>
      </p:pic>
      <p:pic>
        <p:nvPicPr>
          <p:cNvPr id="1046" name="Picture 22" descr="C:\Temp\msohtmlclip1\01\clip_image00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18310" y="3120934"/>
            <a:ext cx="720090" cy="114626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105400" y="23622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1. </a:t>
            </a:r>
            <a:r>
              <a:rPr lang="ru-RU" sz="1600" dirty="0" smtClean="0"/>
              <a:t>Разработчик пишет код</a:t>
            </a:r>
            <a:endParaRPr lang="ru-R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715000" y="4315361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2. </a:t>
            </a:r>
            <a:r>
              <a:rPr lang="ru-RU" sz="1600" dirty="0" smtClean="0"/>
              <a:t>Заливает изменений в систему контроля версий</a:t>
            </a:r>
          </a:p>
          <a:p>
            <a:pPr algn="ctr"/>
            <a:endParaRPr lang="ru-RU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352800" y="5933182"/>
            <a:ext cx="190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3. </a:t>
            </a:r>
            <a:r>
              <a:rPr lang="ru-RU" sz="1600" dirty="0" smtClean="0"/>
              <a:t>Интеграционная система находит изменения</a:t>
            </a:r>
          </a:p>
          <a:p>
            <a:pPr algn="ctr"/>
            <a:endParaRPr lang="ru-RU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762000" y="4343400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4. </a:t>
            </a:r>
            <a:r>
              <a:rPr lang="ru-RU" sz="1600" dirty="0" smtClean="0"/>
              <a:t>Интеграционная система берет последнюю версию кода, компилирует и запускает модульные тесты</a:t>
            </a:r>
          </a:p>
          <a:p>
            <a:pPr algn="ctr"/>
            <a:endParaRPr lang="ru-RU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295400" y="21336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5. </a:t>
            </a:r>
            <a:r>
              <a:rPr lang="ru-RU" sz="1600" dirty="0" smtClean="0"/>
              <a:t>Интеграционная система оповещает всех об успехе или неудаче</a:t>
            </a:r>
          </a:p>
          <a:p>
            <a:pPr algn="ctr"/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52675" y="2514600"/>
            <a:ext cx="40481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8956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2362200" y="22098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19812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Овал 19"/>
          <p:cNvSpPr/>
          <p:nvPr/>
        </p:nvSpPr>
        <p:spPr>
          <a:xfrm>
            <a:off x="5791200" y="36576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77000" y="3810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7010400" y="37338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752600" y="35814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2954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0668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Куда идем?</a:t>
            </a:r>
            <a:endParaRPr lang="ru-RU" dirty="0"/>
          </a:p>
        </p:txBody>
      </p:sp>
      <p:pic>
        <p:nvPicPr>
          <p:cNvPr id="3" name="Picture 2" descr="C:\Documents and Settings\AHT\Рабочий стол\CHAOS reports.png"/>
          <p:cNvPicPr>
            <a:picLocks noChangeAspect="1" noChangeArrowheads="1"/>
          </p:cNvPicPr>
          <p:nvPr/>
        </p:nvPicPr>
        <p:blipFill>
          <a:blip r:embed="rId2"/>
          <a:srcRect l="1688" r="419"/>
          <a:stretch>
            <a:fillRect/>
          </a:stretch>
        </p:blipFill>
        <p:spPr bwMode="auto">
          <a:xfrm>
            <a:off x="0" y="1752600"/>
            <a:ext cx="9144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96824" y="1676400"/>
            <a:ext cx="62263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24</a:t>
            </a:r>
            <a:r>
              <a:rPr lang="en-US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 </a:t>
            </a:r>
            <a:r>
              <a:rPr lang="ru-RU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отменены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96824" y="3307140"/>
            <a:ext cx="610821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опоздали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824" y="4953000"/>
            <a:ext cx="57871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 плану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>
                <a:hlinkClick r:id="rId2"/>
              </a:rPr>
              <a:t>CHAOS Summary 2009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>
                <a:hlinkClick r:id="rId3"/>
              </a:rPr>
              <a:t>CHAOS Summary 1999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Alistair 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4"/>
              </a:rPr>
              <a:t>http://collaboration.csc.ncsu.edu/laurie/Papers/XPSardinia.PDF</a:t>
            </a:r>
            <a:endParaRPr lang="ru-RU" sz="1400" dirty="0" smtClean="0">
              <a:hlinkClick r:id="rId4"/>
            </a:endParaRPr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err="1" smtClean="0"/>
              <a:t>Hakan</a:t>
            </a:r>
            <a:r>
              <a:rPr lang="en-US" sz="1400" dirty="0" smtClean="0"/>
              <a:t> </a:t>
            </a:r>
            <a:r>
              <a:rPr lang="en-US" sz="1400" dirty="0" err="1" smtClean="0"/>
              <a:t>Erdogmus</a:t>
            </a:r>
            <a:r>
              <a:rPr lang="ru-RU" sz="1400" dirty="0" smtClean="0"/>
              <a:t>, </a:t>
            </a:r>
            <a:r>
              <a:rPr lang="en-US" sz="1400" dirty="0" smtClean="0"/>
              <a:t>Maurizio </a:t>
            </a:r>
            <a:r>
              <a:rPr lang="en-US" sz="1400" dirty="0" err="1" smtClean="0"/>
              <a:t>Morisio</a:t>
            </a:r>
            <a:r>
              <a:rPr lang="ru-RU" sz="1400" dirty="0" smtClean="0"/>
              <a:t>, </a:t>
            </a:r>
            <a:r>
              <a:rPr lang="en-US" sz="1400" dirty="0" smtClean="0"/>
              <a:t>Marco </a:t>
            </a:r>
            <a:r>
              <a:rPr lang="en-US" sz="1400" dirty="0" err="1" smtClean="0"/>
              <a:t>Torchiano</a:t>
            </a:r>
            <a:r>
              <a:rPr lang="ru-RU" sz="1400" dirty="0" smtClean="0"/>
              <a:t>. </a:t>
            </a:r>
            <a:r>
              <a:rPr lang="en-US" sz="1400" i="1" dirty="0" smtClean="0"/>
              <a:t>On the Effectiveness of Test-first Approach to</a:t>
            </a:r>
            <a:r>
              <a:rPr lang="ru-RU" sz="1400" i="1" dirty="0" smtClean="0"/>
              <a:t> </a:t>
            </a:r>
            <a:r>
              <a:rPr lang="en-US" sz="1400" i="1" dirty="0" smtClean="0"/>
              <a:t>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5"/>
              </a:rPr>
              <a:t>http://iit-iti.nrc-cnrc.gc.ca/iit-publications-iti/docs/NRC-47445.pdf</a:t>
            </a:r>
            <a:r>
              <a:rPr lang="ru-RU" sz="1400" dirty="0" smtClean="0"/>
              <a:t> 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Laurie Williams, E. Michael </a:t>
            </a:r>
            <a:r>
              <a:rPr lang="en-US" sz="1400" dirty="0" err="1" smtClean="0"/>
              <a:t>Maximilien</a:t>
            </a:r>
            <a:r>
              <a:rPr lang="en-US" sz="1400" dirty="0" smtClean="0"/>
              <a:t>, </a:t>
            </a:r>
            <a:r>
              <a:rPr lang="en-US" sz="1400" dirty="0" err="1" smtClean="0"/>
              <a:t>Mladen</a:t>
            </a:r>
            <a:r>
              <a:rPr lang="en-US" sz="1400" dirty="0" smtClean="0"/>
              <a:t> </a:t>
            </a:r>
            <a:r>
              <a:rPr lang="en-US" sz="1400" dirty="0" err="1" smtClean="0"/>
              <a:t>Vouk</a:t>
            </a:r>
            <a:r>
              <a:rPr lang="ru-RU" sz="1400" dirty="0" smtClean="0"/>
              <a:t>. </a:t>
            </a:r>
            <a:r>
              <a:rPr lang="en-US" sz="1400" i="1" dirty="0" smtClean="0"/>
              <a:t>Test-Driven Development as a Defect-Reduction Practice</a:t>
            </a:r>
            <a:r>
              <a:rPr lang="en-US" sz="1400" dirty="0" smtClean="0"/>
              <a:t> .</a:t>
            </a:r>
            <a:r>
              <a:rPr lang="ru-RU" sz="1400" dirty="0" smtClean="0"/>
              <a:t> Адрес в Интернет </a:t>
            </a:r>
            <a:r>
              <a:rPr lang="en-US" sz="1400" dirty="0" smtClean="0">
                <a:hlinkClick r:id="rId6"/>
              </a:rPr>
              <a:t>http://collaboration.csc.ncsu.edu/laurie/Papers/williamsltestDrivenDevelopment.pdf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Troy </a:t>
            </a:r>
            <a:r>
              <a:rPr lang="en-US" sz="1400" dirty="0" err="1" smtClean="0"/>
              <a:t>Magennis</a:t>
            </a:r>
            <a:r>
              <a:rPr lang="en-US" sz="1400" dirty="0" smtClean="0"/>
              <a:t> , Continuous Integration and Automated Builds at Enterprise Scale.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7"/>
              </a:rPr>
              <a:t>http://blog.aspiring-technology.com/file.axd?file=Continuous+Integration+at+Enterprise+Scale.pdf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Angela Michelle Martin</a:t>
            </a:r>
            <a:r>
              <a:rPr lang="ru-RU" sz="1400" dirty="0" smtClean="0"/>
              <a:t>. </a:t>
            </a:r>
            <a:r>
              <a:rPr lang="en-US" sz="1400" i="1" dirty="0" smtClean="0"/>
              <a:t>The role of customer in extreme programming projects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8"/>
              </a:rPr>
              <a:t>http://researcharchive.vuw.ac.nz/bitstream/handle/10063/877/thesis.pdf</a:t>
            </a:r>
            <a:endParaRPr lang="ru-RU" sz="1400" dirty="0" smtClean="0"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 помощью тестов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76600" y="19812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TDD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76600" y="35433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Количество тестов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33400" y="47244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Продуктивность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72200" y="4752975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Качество системы</a:t>
            </a:r>
            <a:endParaRPr lang="ru-RU" sz="2400" dirty="0"/>
          </a:p>
        </p:txBody>
      </p:sp>
      <p:sp>
        <p:nvSpPr>
          <p:cNvPr id="15" name="Полилиния 14"/>
          <p:cNvSpPr/>
          <p:nvPr/>
        </p:nvSpPr>
        <p:spPr>
          <a:xfrm>
            <a:off x="1524000" y="2343150"/>
            <a:ext cx="1743075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 flipH="1">
            <a:off x="5715000" y="2362200"/>
            <a:ext cx="1752599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 flipV="1">
            <a:off x="50292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 flipH="1" flipV="1">
            <a:off x="29718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rot="5400000">
            <a:off x="4124325" y="3132931"/>
            <a:ext cx="742950" cy="1588"/>
          </a:xfrm>
          <a:prstGeom prst="line">
            <a:avLst/>
          </a:pr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47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5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42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340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переработка кода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28956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1480</TotalTime>
  <Words>273</Words>
  <PresentationFormat>Экран (4:3)</PresentationFormat>
  <Paragraphs>72</Paragraphs>
  <Slides>21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Модульная</vt:lpstr>
      <vt:lpstr>Экстремальное программирование Опыт внедрения</vt:lpstr>
      <vt:lpstr>Риски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Разработка с помощью тестов</vt:lpstr>
      <vt:lpstr>Постоянная переработка кода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Куда идем?</vt:lpstr>
      <vt:lpstr>Спасибо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273</cp:revision>
  <dcterms:modified xsi:type="dcterms:W3CDTF">2009-05-17T15:16:55Z</dcterms:modified>
</cp:coreProperties>
</file>